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51"/>
  </p:notesMasterIdLst>
  <p:handoutMasterIdLst>
    <p:handoutMasterId r:id="rId52"/>
  </p:handoutMasterIdLst>
  <p:sldIdLst>
    <p:sldId id="654" r:id="rId2"/>
    <p:sldId id="659" r:id="rId3"/>
    <p:sldId id="660" r:id="rId4"/>
    <p:sldId id="661" r:id="rId5"/>
    <p:sldId id="662" r:id="rId6"/>
    <p:sldId id="597" r:id="rId7"/>
    <p:sldId id="663" r:id="rId8"/>
    <p:sldId id="664" r:id="rId9"/>
    <p:sldId id="622" r:id="rId10"/>
    <p:sldId id="628" r:id="rId11"/>
    <p:sldId id="627" r:id="rId12"/>
    <p:sldId id="629" r:id="rId13"/>
    <p:sldId id="630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81" r:id="rId31"/>
    <p:sldId id="682" r:id="rId32"/>
    <p:sldId id="683" r:id="rId33"/>
    <p:sldId id="684" r:id="rId34"/>
    <p:sldId id="685" r:id="rId35"/>
    <p:sldId id="686" r:id="rId36"/>
    <p:sldId id="687" r:id="rId37"/>
    <p:sldId id="688" r:id="rId38"/>
    <p:sldId id="689" r:id="rId39"/>
    <p:sldId id="690" r:id="rId40"/>
    <p:sldId id="691" r:id="rId41"/>
    <p:sldId id="693" r:id="rId42"/>
    <p:sldId id="694" r:id="rId43"/>
    <p:sldId id="695" r:id="rId44"/>
    <p:sldId id="696" r:id="rId45"/>
    <p:sldId id="697" r:id="rId46"/>
    <p:sldId id="698" r:id="rId47"/>
    <p:sldId id="703" r:id="rId48"/>
    <p:sldId id="704" r:id="rId49"/>
    <p:sldId id="705" r:id="rId50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8" autoAdjust="0"/>
    <p:restoredTop sz="86861" autoAdjust="0"/>
  </p:normalViewPr>
  <p:slideViewPr>
    <p:cSldViewPr>
      <p:cViewPr varScale="1">
        <p:scale>
          <a:sx n="82" d="100"/>
          <a:sy n="82" d="100"/>
        </p:scale>
        <p:origin x="652" y="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m Karim" userId="e3215334eae53787" providerId="LiveId" clId="{4D290C40-BE12-42DB-9EC7-5D7B91BF0B86}"/>
    <pc:docChg chg="modSld">
      <pc:chgData name="Asim Karim" userId="e3215334eae53787" providerId="LiveId" clId="{4D290C40-BE12-42DB-9EC7-5D7B91BF0B86}" dt="2019-03-10T11:20:00.464" v="0" actId="1076"/>
      <pc:docMkLst>
        <pc:docMk/>
      </pc:docMkLst>
      <pc:sldChg chg="modSp">
        <pc:chgData name="Asim Karim" userId="e3215334eae53787" providerId="LiveId" clId="{4D290C40-BE12-42DB-9EC7-5D7B91BF0B86}" dt="2019-03-10T11:20:00.464" v="0" actId="1076"/>
        <pc:sldMkLst>
          <pc:docMk/>
          <pc:sldMk cId="1999182463" sldId="705"/>
        </pc:sldMkLst>
        <pc:spChg chg="mod">
          <ac:chgData name="Asim Karim" userId="e3215334eae53787" providerId="LiveId" clId="{4D290C40-BE12-42DB-9EC7-5D7B91BF0B86}" dt="2019-03-10T11:20:00.464" v="0" actId="1076"/>
          <ac:spMkLst>
            <pc:docMk/>
            <pc:sldMk cId="1999182463" sldId="705"/>
            <ac:spMk id="4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02"/>
          <c:y val="5.5555555555555497E-2"/>
          <c:w val="0.59611942257217798"/>
          <c:h val="0.82246937882764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68-475B-8365-C8988FA048CB}"/>
            </c:ext>
          </c:extLst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68-475B-8365-C8988FA048CB}"/>
            </c:ext>
          </c:extLst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68-475B-8365-C8988FA04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074499040"/>
        <c:axId val="-2084022640"/>
      </c:barChart>
      <c:catAx>
        <c:axId val="-2074499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84022640"/>
        <c:crosses val="autoZero"/>
        <c:auto val="1"/>
        <c:lblAlgn val="ctr"/>
        <c:lblOffset val="100"/>
        <c:noMultiLvlLbl val="0"/>
      </c:catAx>
      <c:valAx>
        <c:axId val="-20840226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744990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02"/>
          <c:y val="0.110535141440653"/>
          <c:w val="0.27217913385826797"/>
          <c:h val="0.27892935258092699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image" Target="../media/image31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emf"/><Relationship Id="rId1" Type="http://schemas.openxmlformats.org/officeDocument/2006/relationships/image" Target="../media/image15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1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D1FF1-6918-3748-995C-0E279CB7D72E}" type="slidenum">
              <a:rPr lang="en-US"/>
              <a:pPr/>
              <a:t>44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7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29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E85AD2-0232-AA4F-9B6D-46957FD49A43}" type="slidenum">
              <a:rPr lang="en-US"/>
              <a:pPr/>
              <a:t>48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3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8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4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20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9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21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3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9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0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5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56" y="325348"/>
            <a:ext cx="868944" cy="874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8750"/>
            <a:ext cx="129540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>
                <a:solidFill>
                  <a:srgbClr val="A4001D"/>
                </a:solidFill>
                <a:latin typeface="+mn-lt"/>
              </a:rPr>
              <a:t>Dan Jurafsky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5.xlsx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3.emf"/><Relationship Id="rId3" Type="http://schemas.openxmlformats.org/officeDocument/2006/relationships/image" Target="../media/image14.tiff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package" Target="../embeddings/Microsoft_Excel_Worksheet6.xlsx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9.bin"/><Relationship Id="rId5" Type="http://schemas.openxmlformats.org/officeDocument/2006/relationships/package" Target="../embeddings/Microsoft_Excel_Worksheet7.xlsx"/><Relationship Id="rId10" Type="http://schemas.openxmlformats.org/officeDocument/2006/relationships/image" Target="../media/image17.e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10.bin"/><Relationship Id="rId7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Excel_Worksheet8.xlsx"/><Relationship Id="rId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Excel_Worksheet11.xlsx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Excel_Worksheet13.xlsx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38.emf"/><Relationship Id="rId3" Type="http://schemas.openxmlformats.org/officeDocument/2006/relationships/oleObject" Target="../embeddings/oleObject12.bin"/><Relationship Id="rId21" Type="http://schemas.openxmlformats.org/officeDocument/2006/relationships/image" Target="../media/image39.png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7.bin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emf"/><Relationship Id="rId20" Type="http://schemas.openxmlformats.org/officeDocument/2006/relationships/image" Target="../media/image39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emf"/><Relationship Id="rId11" Type="http://schemas.openxmlformats.org/officeDocument/2006/relationships/image" Target="../media/image35.e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23" Type="http://schemas.openxmlformats.org/officeDocument/2006/relationships/image" Target="../media/image41.png"/><Relationship Id="rId10" Type="http://schemas.openxmlformats.org/officeDocument/2006/relationships/oleObject" Target="../embeddings/oleObject16.bin"/><Relationship Id="rId19" Type="http://schemas.openxmlformats.org/officeDocument/2006/relationships/oleObject" Target="../embeddings/oleObject21.bin"/><Relationship Id="rId4" Type="http://schemas.openxmlformats.org/officeDocument/2006/relationships/image" Target="../media/image31.e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6.emf"/><Relationship Id="rId2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51800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documents are similar if their vectors are similar</a:t>
            </a:r>
            <a:endParaRPr lang="en-US" sz="24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257800" y="24193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00800" y="24193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95598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Each word is a count vector in </a:t>
            </a:r>
            <a:r>
              <a:rPr lang="en-US" sz="2800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800" baseline="30000" dirty="0"/>
              <a:t>D</a:t>
            </a:r>
            <a:r>
              <a:rPr lang="en-US" sz="2800" dirty="0"/>
              <a:t>: a row below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233193" y="776957"/>
            <a:ext cx="296614" cy="4953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95600" y="1473710"/>
            <a:ext cx="1828800" cy="37785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95598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1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/>
              <a:t>words</a:t>
            </a:r>
            <a:r>
              <a:rPr lang="en-US" sz="2800" dirty="0"/>
              <a:t> are similar if their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240206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4354639" y="1188389"/>
            <a:ext cx="304800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4343401" y="819149"/>
            <a:ext cx="304798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4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017959" y="2647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18159" y="2647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17759" y="325755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32359" y="325755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Term-context matrix for 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/>
              <a:t>words</a:t>
            </a:r>
            <a:r>
              <a:rPr lang="en-US" sz="2800" dirty="0"/>
              <a:t> are similar in meaning if their context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124449" y="15240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113211" y="-15240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898579"/>
              </p:ext>
            </p:extLst>
          </p:nvPr>
        </p:nvGraphicFramePr>
        <p:xfrm>
          <a:off x="64959" y="2266950"/>
          <a:ext cx="7987884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59" y="2266950"/>
                        <a:ext cx="7987884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6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word-word or word-context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0" y="1200150"/>
                <a:ext cx="8001000" cy="3333750"/>
              </a:xfrm>
            </p:spPr>
            <p:txBody>
              <a:bodyPr/>
              <a:lstStyle/>
              <a:p>
                <a:r>
                  <a:rPr lang="en-US" sz="2800" dirty="0"/>
                  <a:t>Instead of entire documents, use smaller contexts</a:t>
                </a:r>
              </a:p>
              <a:p>
                <a:pPr lvl="1"/>
                <a:r>
                  <a:rPr lang="en-US" sz="2400" dirty="0"/>
                  <a:t>Paragraph</a:t>
                </a:r>
              </a:p>
              <a:p>
                <a:pPr lvl="1"/>
                <a:r>
                  <a:rPr lang="en-US" sz="2400" dirty="0"/>
                  <a:t>Window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/>
                  <a:t> 4 words</a:t>
                </a:r>
              </a:p>
              <a:p>
                <a:r>
                  <a:rPr lang="en-US" sz="2800" dirty="0"/>
                  <a:t>A word is now defined by a vector over counts of context words</a:t>
                </a:r>
              </a:p>
              <a:p>
                <a:r>
                  <a:rPr lang="en-US" sz="2800" dirty="0"/>
                  <a:t>Instead of each vector being of length D</a:t>
                </a:r>
              </a:p>
              <a:p>
                <a:r>
                  <a:rPr lang="en-US" sz="2800" dirty="0"/>
                  <a:t>Each vector is now of length |V|</a:t>
                </a:r>
              </a:p>
              <a:p>
                <a:r>
                  <a:rPr lang="en-US" sz="2800" dirty="0"/>
                  <a:t>The word-word matrix is |</a:t>
                </a:r>
                <a:r>
                  <a:rPr lang="en-US" sz="2800" dirty="0" err="1"/>
                  <a:t>V|x|V</a:t>
                </a:r>
                <a:r>
                  <a:rPr lang="en-US" sz="2800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200150"/>
                <a:ext cx="8001000" cy="3333750"/>
              </a:xfrm>
              <a:blipFill rotWithShape="0">
                <a:blip r:embed="rId3"/>
                <a:stretch>
                  <a:fillRect l="-1448" t="-1828" b="-2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2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551359" y="3028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51559" y="3028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1159" y="363855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65759" y="363855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Word-Word matrix</a:t>
                </a:r>
                <a:br>
                  <a:rPr lang="en-US" dirty="0"/>
                </a:br>
                <a:r>
                  <a:rPr lang="en-US" dirty="0"/>
                  <a:t>Sample 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50863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657849" y="53340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646611" y="22860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98488" y="2647950"/>
          <a:ext cx="79883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Worksheet" r:id="rId4" imgW="7734300" imgH="4648200" progId="Excel.Sheet.12">
                  <p:embed/>
                </p:oleObj>
              </mc:Choice>
              <mc:Fallback>
                <p:oleObj name="Worksheet" r:id="rId4" imgW="7734300" imgH="4648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8488" y="2647950"/>
                        <a:ext cx="7988300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400175"/>
            <a:ext cx="8510954" cy="942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236" y="43243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19400" y="43799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512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Word-word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showed only 4x6, but the real matrix is 50,000 x 50,000</a:t>
                </a:r>
              </a:p>
              <a:p>
                <a:pPr lvl="1"/>
                <a:r>
                  <a:rPr lang="en-US" dirty="0"/>
                  <a:t>So it’s very </a:t>
                </a:r>
                <a:r>
                  <a:rPr lang="en-US" b="1" dirty="0"/>
                  <a:t>sparse</a:t>
                </a:r>
              </a:p>
              <a:p>
                <a:pPr lvl="2"/>
                <a:r>
                  <a:rPr lang="en-US" dirty="0"/>
                  <a:t>Most values are 0.</a:t>
                </a:r>
              </a:p>
              <a:p>
                <a:pPr lvl="1"/>
                <a:r>
                  <a:rPr lang="en-US" dirty="0"/>
                  <a:t>That’s OK, since there are lots of efficient algorithms for sparse matrices.</a:t>
                </a:r>
              </a:p>
              <a:p>
                <a:r>
                  <a:rPr lang="en-US" dirty="0"/>
                  <a:t>The size of windows depends on your goals</a:t>
                </a:r>
              </a:p>
              <a:p>
                <a:pPr lvl="1"/>
                <a:r>
                  <a:rPr lang="en-US" dirty="0"/>
                  <a:t>The shorter the windows , the more </a:t>
                </a:r>
                <a:r>
                  <a:rPr lang="en-US" b="1" dirty="0"/>
                  <a:t>syntactic</a:t>
                </a:r>
                <a:r>
                  <a:rPr lang="en-US" dirty="0"/>
                  <a:t> the representation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1-3 very </a:t>
                </a:r>
                <a:r>
                  <a:rPr lang="en-US" dirty="0" err="1"/>
                  <a:t>syntacticy</a:t>
                </a:r>
                <a:endParaRPr lang="en-US" dirty="0"/>
              </a:p>
              <a:p>
                <a:pPr lvl="1"/>
                <a:r>
                  <a:rPr lang="en-US" dirty="0"/>
                  <a:t>The longer the windows, the more </a:t>
                </a:r>
                <a:r>
                  <a:rPr lang="en-US" b="1" dirty="0"/>
                  <a:t>semantic</a:t>
                </a:r>
                <a:r>
                  <a:rPr lang="en-US" dirty="0"/>
                  <a:t> the representation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4-10 more </a:t>
                </a:r>
                <a:r>
                  <a:rPr lang="en-US" dirty="0" err="1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0" t="-1463" b="-6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98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361950"/>
          </a:xfrm>
        </p:spPr>
        <p:txBody>
          <a:bodyPr/>
          <a:lstStyle/>
          <a:p>
            <a:r>
              <a:rPr lang="en-US" dirty="0"/>
              <a:t>2 kinds of co-occurrence between 2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695700"/>
          </a:xfrm>
        </p:spPr>
        <p:txBody>
          <a:bodyPr/>
          <a:lstStyle/>
          <a:p>
            <a:r>
              <a:rPr lang="en-US" sz="2800" dirty="0"/>
              <a:t>First-order co-occurrence (</a:t>
            </a:r>
            <a:r>
              <a:rPr lang="en-US" sz="2800" b="1" dirty="0"/>
              <a:t>syntagmatic</a:t>
            </a:r>
            <a:r>
              <a:rPr lang="en-US" sz="2800" dirty="0"/>
              <a:t> </a:t>
            </a:r>
            <a:r>
              <a:rPr lang="en-US" sz="2800" b="1" dirty="0"/>
              <a:t>association</a:t>
            </a:r>
            <a:r>
              <a:rPr lang="en-US" sz="2800" dirty="0"/>
              <a:t>):</a:t>
            </a:r>
          </a:p>
          <a:p>
            <a:pPr lvl="1"/>
            <a:r>
              <a:rPr lang="en-US" sz="2400" dirty="0"/>
              <a:t>They are typically nearby each other. </a:t>
            </a:r>
          </a:p>
          <a:p>
            <a:pPr lvl="1"/>
            <a:r>
              <a:rPr lang="en-US" sz="2400" i="1" dirty="0"/>
              <a:t>wrote </a:t>
            </a:r>
            <a:r>
              <a:rPr lang="en-US" sz="2400" dirty="0"/>
              <a:t>is a first-order associate of </a:t>
            </a:r>
            <a:r>
              <a:rPr lang="en-US" sz="2400" i="1" dirty="0"/>
              <a:t>book </a:t>
            </a:r>
            <a:r>
              <a:rPr lang="en-US" sz="2400" dirty="0"/>
              <a:t>or </a:t>
            </a:r>
            <a:r>
              <a:rPr lang="en-US" sz="2400" i="1" dirty="0"/>
              <a:t>poem</a:t>
            </a:r>
            <a:r>
              <a:rPr lang="en-US" sz="2400" dirty="0"/>
              <a:t>. </a:t>
            </a:r>
          </a:p>
          <a:p>
            <a:r>
              <a:rPr lang="en-US" sz="2800" dirty="0"/>
              <a:t>Second-order co-occurrence (</a:t>
            </a:r>
            <a:r>
              <a:rPr lang="en-US" sz="2800" b="1" dirty="0"/>
              <a:t>paradigmatic association</a:t>
            </a:r>
            <a:r>
              <a:rPr lang="en-US" sz="2800" dirty="0"/>
              <a:t>): </a:t>
            </a:r>
          </a:p>
          <a:p>
            <a:pPr lvl="1"/>
            <a:r>
              <a:rPr lang="en-US" sz="2400" dirty="0"/>
              <a:t>They have similar neighbors. </a:t>
            </a:r>
          </a:p>
          <a:p>
            <a:pPr lvl="1"/>
            <a:r>
              <a:rPr lang="en-US" sz="2400" i="1" dirty="0"/>
              <a:t>wrote </a:t>
            </a:r>
            <a:r>
              <a:rPr lang="en-US" sz="2400" dirty="0"/>
              <a:t>is a second- order associate of words like </a:t>
            </a:r>
            <a:r>
              <a:rPr lang="en-US" sz="2400" i="1" dirty="0"/>
              <a:t>said </a:t>
            </a:r>
            <a:r>
              <a:rPr lang="en-US" sz="2400" dirty="0"/>
              <a:t>or </a:t>
            </a:r>
            <a:r>
              <a:rPr lang="en-US" sz="2400" i="1" dirty="0"/>
              <a:t>remarked</a:t>
            </a:r>
            <a:r>
              <a:rPr lang="en-US" sz="24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23484" y="742950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</a:t>
            </a:r>
            <a:r>
              <a:rPr lang="en-US" sz="1800" dirty="0" err="1"/>
              <a:t>Schütze</a:t>
            </a:r>
            <a:r>
              <a:rPr lang="en-US" sz="1800" dirty="0"/>
              <a:t> and Pedersen, 1993)</a:t>
            </a:r>
          </a:p>
        </p:txBody>
      </p:sp>
    </p:spTree>
    <p:extLst>
      <p:ext uri="{BB962C8B-B14F-4D97-AF65-F5344CB8AC3E}">
        <p14:creationId xmlns:p14="http://schemas.microsoft.com/office/powerpoint/2010/main" val="62149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36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</a:p>
        </p:txBody>
      </p:sp>
    </p:spTree>
    <p:extLst>
      <p:ext uri="{BB962C8B-B14F-4D97-AF65-F5344CB8AC3E}">
        <p14:creationId xmlns:p14="http://schemas.microsoft.com/office/powerpoint/2010/main" val="20434645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raw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Raw word frequency is not a great measure of association between words</a:t>
            </a:r>
          </a:p>
          <a:p>
            <a:pPr lvl="1"/>
            <a:r>
              <a:rPr lang="en-US" dirty="0"/>
              <a:t>It’s very skewed</a:t>
            </a:r>
          </a:p>
          <a:p>
            <a:pPr lvl="2"/>
            <a:r>
              <a:rPr lang="en-US" dirty="0"/>
              <a:t>“the” and “of” are very frequent, but maybe not the most discriminative</a:t>
            </a:r>
          </a:p>
          <a:p>
            <a:r>
              <a:rPr lang="en-US" dirty="0"/>
              <a:t>We’d rather have a measure that asks whether a context word is </a:t>
            </a:r>
            <a:r>
              <a:rPr lang="en-US" b="1" dirty="0"/>
              <a:t>particularly informative </a:t>
            </a:r>
            <a:r>
              <a:rPr lang="en-US" dirty="0"/>
              <a:t>about the target word.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Positive </a:t>
            </a:r>
            <a:r>
              <a:rPr lang="en-US" sz="2400" dirty="0" err="1">
                <a:solidFill>
                  <a:srgbClr val="0000FF"/>
                </a:solidFill>
              </a:rPr>
              <a:t>Pointwise</a:t>
            </a:r>
            <a:r>
              <a:rPr lang="en-US" sz="2400" dirty="0">
                <a:solidFill>
                  <a:srgbClr val="0000FF"/>
                </a:solidFill>
              </a:rPr>
              <a:t> Mutual Information (PPMI)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9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vector models of meaning?</a:t>
            </a:r>
            <a:br>
              <a:rPr lang="en-US" dirty="0"/>
            </a:br>
            <a:r>
              <a:rPr lang="en-US" dirty="0"/>
              <a:t>computing the similarity between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tall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height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Q: “How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/>
              <a:t>Candidate A: “The 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09600" y="1428750"/>
                <a:ext cx="7924800" cy="3714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Pointwise mutual information</a:t>
                </a:r>
                <a:r>
                  <a:rPr lang="en-US" dirty="0"/>
                  <a:t>: 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Do events x and y co-occur more than if they were independent?</a:t>
                </a:r>
              </a:p>
              <a:p>
                <a:pPr lvl="1"/>
                <a:endParaRPr lang="en-US" sz="1100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400" b="1" dirty="0"/>
                  <a:t>PMI between two words</a:t>
                </a:r>
                <a:r>
                  <a:rPr lang="en-US" sz="2400" dirty="0"/>
                  <a:t>:  </a:t>
                </a: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sz="1800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000" b="0" i="0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428750"/>
                <a:ext cx="7924800" cy="3714750"/>
              </a:xfrm>
              <a:blipFill rotWithShape="0">
                <a:blip r:embed="rId4"/>
                <a:stretch>
                  <a:fillRect l="-1154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2971800" y="226695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6695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882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71450"/>
            <a:ext cx="7467600" cy="742950"/>
          </a:xfrm>
        </p:spPr>
        <p:txBody>
          <a:bodyPr/>
          <a:lstStyle/>
          <a:p>
            <a:r>
              <a:rPr lang="en-US" dirty="0"/>
              <a:t>Positive </a:t>
            </a:r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1143000" y="666750"/>
                <a:ext cx="8153400" cy="3429000"/>
              </a:xfrm>
            </p:spPr>
            <p:txBody>
              <a:bodyPr/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400" dirty="0"/>
                  <a:t>PMI ranges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400"/>
                      <m:t>to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4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400" dirty="0"/>
                  <a:t>But the negative values are problematic</a:t>
                </a:r>
              </a:p>
              <a:p>
                <a:pPr marL="685800" lvl="2" indent="-342900"/>
                <a:r>
                  <a:rPr lang="en-US" sz="2400" dirty="0"/>
                  <a:t>Things are co-occurring </a:t>
                </a:r>
                <a:r>
                  <a:rPr lang="en-US" sz="2400" b="1" dirty="0"/>
                  <a:t>less than </a:t>
                </a:r>
                <a:r>
                  <a:rPr lang="en-US" sz="2400" dirty="0"/>
                  <a:t>we expect by chance</a:t>
                </a:r>
              </a:p>
              <a:p>
                <a:pPr marL="685800" lvl="2" indent="-342900"/>
                <a:r>
                  <a:rPr lang="en-US" sz="2400" dirty="0"/>
                  <a:t>Unreliable without enormous corpora</a:t>
                </a:r>
              </a:p>
              <a:p>
                <a:pPr marL="1028700" lvl="3" indent="-342900"/>
                <a:r>
                  <a:rPr lang="en-US" sz="2000" dirty="0"/>
                  <a:t>Imagine w1 and w2 whose probability is each 10</a:t>
                </a:r>
                <a:r>
                  <a:rPr lang="en-US" sz="2000" baseline="30000" dirty="0"/>
                  <a:t>-6</a:t>
                </a:r>
                <a:endParaRPr lang="en-US" sz="2000" dirty="0"/>
              </a:p>
              <a:p>
                <a:pPr marL="1028700" lvl="3" indent="-342900"/>
                <a:r>
                  <a:rPr lang="en-US" sz="2000" dirty="0"/>
                  <a:t>Hard to be sure p(w1,w2) is significantly different than 10</a:t>
                </a:r>
                <a:r>
                  <a:rPr lang="en-US" sz="2000" baseline="30000" dirty="0"/>
                  <a:t>-12</a:t>
                </a:r>
                <a:r>
                  <a:rPr lang="en-US" sz="2000" dirty="0"/>
                  <a:t> </a:t>
                </a:r>
              </a:p>
              <a:p>
                <a:pPr marL="685800" lvl="2" indent="-342900"/>
                <a:r>
                  <a:rPr lang="en-US" sz="2600" dirty="0"/>
                  <a:t>Plus it’s not clear people are good at “</a:t>
                </a:r>
                <a:r>
                  <a:rPr lang="en-US" sz="2600" dirty="0" err="1"/>
                  <a:t>unrelatedness</a:t>
                </a:r>
                <a:r>
                  <a:rPr lang="en-US" sz="2600" dirty="0"/>
                  <a:t>”</a:t>
                </a:r>
              </a:p>
              <a:p>
                <a:pPr marL="342900" lvl="1" indent="-342900"/>
                <a:r>
                  <a:rPr lang="en-US" sz="2400" dirty="0"/>
                  <a:t>So we just replace negative PMI values by 0</a:t>
                </a:r>
              </a:p>
              <a:p>
                <a:pPr marL="342900" lvl="1" indent="-342900"/>
                <a:r>
                  <a:rPr lang="en-US" sz="2400" dirty="0"/>
                  <a:t>Positive PMI (PPMI) between word1 and word2:</a:t>
                </a:r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MI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1" dirty="0"/>
              </a:p>
              <a:p>
                <a:pPr lvl="1"/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3000" y="666750"/>
                <a:ext cx="8153400" cy="3429000"/>
              </a:xfrm>
              <a:blipFill rotWithShape="0">
                <a:blip r:embed="rId3"/>
                <a:stretch>
                  <a:fillRect l="-1122" t="-1421" b="-2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95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/>
              <a:t>Computing 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57350"/>
            <a:ext cx="3505200" cy="83164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1000" y="257175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7175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133600" y="219075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0" y="219075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86200" y="219075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6200" y="219075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41363" y="4105275"/>
          <a:ext cx="1857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1363" y="4105275"/>
                        <a:ext cx="18573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352800" y="4019550"/>
          <a:ext cx="3194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2800" y="4019550"/>
                        <a:ext cx="3194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33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38350"/>
            <a:ext cx="3124200" cy="1295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p(w=</a:t>
            </a:r>
            <a:r>
              <a:rPr lang="en-US" sz="2000" dirty="0" err="1"/>
              <a:t>information,c</a:t>
            </a:r>
            <a:r>
              <a:rPr lang="en-US" sz="2000" dirty="0"/>
              <a:t>=data) = </a:t>
            </a:r>
          </a:p>
          <a:p>
            <a:pPr marL="0" indent="0">
              <a:buNone/>
            </a:pPr>
            <a:r>
              <a:rPr lang="en-US" sz="2000" dirty="0"/>
              <a:t>p(w=information) =</a:t>
            </a:r>
          </a:p>
          <a:p>
            <a:pPr marL="0" indent="0">
              <a:buNone/>
            </a:pPr>
            <a:r>
              <a:rPr lang="en-US" sz="2000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48000" y="11528"/>
          <a:ext cx="5556250" cy="184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11528"/>
                        <a:ext cx="5556250" cy="184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24000" y="2895250"/>
          <a:ext cx="6096000" cy="224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2895250"/>
                        <a:ext cx="6096000" cy="2248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33800" y="2053120"/>
            <a:ext cx="6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205312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0" y="241935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2419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7800" y="278558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2634" y="2785580"/>
            <a:ext cx="6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219200" y="361950"/>
          <a:ext cx="17321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361950"/>
                        <a:ext cx="173218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724400" y="1809750"/>
          <a:ext cx="1321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24400" y="1809750"/>
                        <a:ext cx="1321663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553200" y="1809686"/>
          <a:ext cx="1295400" cy="102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53200" y="1809686"/>
                        <a:ext cx="1295400" cy="102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6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76350" y="677863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677863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2343150"/>
            <a:ext cx="4267200" cy="609600"/>
          </a:xfrm>
        </p:spPr>
        <p:txBody>
          <a:bodyPr/>
          <a:lstStyle/>
          <a:p>
            <a:r>
              <a:rPr lang="en-US" dirty="0" err="1"/>
              <a:t>pmi</a:t>
            </a:r>
            <a:r>
              <a:rPr lang="en-US" dirty="0"/>
              <a:t>(</a:t>
            </a:r>
            <a:r>
              <a:rPr lang="en-US" dirty="0" err="1"/>
              <a:t>information,data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200400" y="133350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133350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38200" y="30162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Worksheet" r:id="rId7" imgW="5969000" imgH="1917700" progId="Excel.Sheet.12">
                  <p:embed/>
                </p:oleObj>
              </mc:Choice>
              <mc:Fallback>
                <p:oleObj name="Worksheet" r:id="rId7" imgW="5969000" imgH="1917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30162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2343150"/>
            <a:ext cx="762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234315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0" y="234315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= .58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8748" y="281201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  <a:latin typeface="+mn-lt"/>
              </a:rPr>
              <a:t>(.57 using full precision)</a:t>
            </a:r>
          </a:p>
        </p:txBody>
      </p:sp>
    </p:spTree>
    <p:extLst>
      <p:ext uri="{BB962C8B-B14F-4D97-AF65-F5344CB8AC3E}">
        <p14:creationId xmlns:p14="http://schemas.microsoft.com/office/powerpoint/2010/main" val="17154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PMI is biased toward infrequent events</a:t>
            </a:r>
          </a:p>
          <a:p>
            <a:pPr lvl="1"/>
            <a:r>
              <a:rPr lang="en-US" sz="2800" dirty="0"/>
              <a:t>Very rare words have very high PMI values</a:t>
            </a:r>
          </a:p>
          <a:p>
            <a:r>
              <a:rPr lang="en-US" sz="3200" dirty="0"/>
              <a:t>Two solutions:</a:t>
            </a:r>
          </a:p>
          <a:p>
            <a:pPr lvl="1"/>
            <a:r>
              <a:rPr lang="en-US" sz="2800" dirty="0"/>
              <a:t>Give rare words slightly higher probabilities</a:t>
            </a:r>
          </a:p>
          <a:p>
            <a:pPr lvl="1"/>
            <a:r>
              <a:rPr lang="en-US" sz="2800" dirty="0"/>
              <a:t>Use add-one smoothing (which has a similar effect)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69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895350"/>
          </a:xfrm>
        </p:spPr>
        <p:txBody>
          <a:bodyPr/>
          <a:lstStyle/>
          <a:p>
            <a:r>
              <a:rPr lang="en-US" dirty="0"/>
              <a:t>Weighting PMI: Giving rare context words slightly higher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00150"/>
                <a:ext cx="8534400" cy="3333750"/>
              </a:xfrm>
            </p:spPr>
            <p:txBody>
              <a:bodyPr/>
              <a:lstStyle/>
              <a:p>
                <a:r>
                  <a:rPr lang="en-US" sz="2800" dirty="0"/>
                  <a:t>Raise the context probabilities to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This helps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 for rare </a:t>
                </a:r>
                <a:r>
                  <a:rPr lang="en-US" sz="2800" i="1" dirty="0"/>
                  <a:t>c</a:t>
                </a:r>
              </a:p>
              <a:p>
                <a:r>
                  <a:rPr lang="en-US" sz="2800" dirty="0"/>
                  <a:t>Consider two events, P(a) = .99 and P(b)=.01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=.97</m:t>
                    </m:r>
                  </m:oMath>
                </a14:m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03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00150"/>
                <a:ext cx="8534400" cy="3333750"/>
              </a:xfrm>
              <a:blipFill rotWithShape="0">
                <a:blip r:embed="rId2"/>
                <a:stretch>
                  <a:fillRect l="-1357" t="-1828" b="-14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57350"/>
            <a:ext cx="4472660" cy="15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60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82750" y="361950"/>
          <a:ext cx="535189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Worksheet" r:id="rId3" imgW="5778500" imgH="1892300" progId="Excel.Sheet.12">
                  <p:embed/>
                </p:oleObj>
              </mc:Choice>
              <mc:Fallback>
                <p:oleObj name="Worksheet" r:id="rId3" imgW="5778500" imgH="18923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2750" y="361950"/>
                        <a:ext cx="535189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4800" y="257175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Worksheet" r:id="rId5" imgW="6921500" imgH="2374900" progId="Excel.Sheet.12">
                  <p:embed/>
                </p:oleObj>
              </mc:Choice>
              <mc:Fallback>
                <p:oleObj name="Worksheet" r:id="rId5" imgW="6921500" imgH="23749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257175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855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/>
              <a:t>PPMI versus add-2 smoothed PPMI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43000" y="301625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01625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41400" y="9715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Worksheet" r:id="rId5" imgW="5969000" imgH="1917700" progId="Excel.Sheet.12">
                  <p:embed/>
                </p:oleObj>
              </mc:Choice>
              <mc:Fallback>
                <p:oleObj name="Worksheet" r:id="rId5" imgW="5969000" imgH="1917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1400" y="9715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478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533400"/>
          </a:xfrm>
        </p:spPr>
        <p:txBody>
          <a:bodyPr/>
          <a:lstStyle/>
          <a:p>
            <a:r>
              <a:rPr lang="en-US" dirty="0"/>
              <a:t>Word similarity for plagiarism detection</a:t>
            </a:r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971550"/>
            <a:ext cx="6948678" cy="505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582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97654241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695700"/>
          </a:xfrm>
        </p:spPr>
        <p:txBody>
          <a:bodyPr/>
          <a:lstStyle/>
          <a:p>
            <a:r>
              <a:rPr lang="en-US" dirty="0"/>
              <a:t>Given 2 target words </a:t>
            </a:r>
            <a:r>
              <a:rPr lang="en-US" i="1" dirty="0"/>
              <a:t>v</a:t>
            </a:r>
            <a:r>
              <a:rPr lang="en-US" dirty="0"/>
              <a:t> and </a:t>
            </a:r>
            <a:r>
              <a:rPr lang="en-US" i="1" dirty="0"/>
              <a:t>w</a:t>
            </a:r>
            <a:endParaRPr lang="en-US" dirty="0"/>
          </a:p>
          <a:p>
            <a:r>
              <a:rPr lang="en-US" dirty="0"/>
              <a:t>We’ll need a way to measure their similarity.</a:t>
            </a:r>
          </a:p>
          <a:p>
            <a:r>
              <a:rPr lang="en-US" dirty="0"/>
              <a:t>Most measure of vectors similarity are based on the:</a:t>
            </a:r>
          </a:p>
          <a:p>
            <a:r>
              <a:rPr lang="en-US" b="1" dirty="0"/>
              <a:t>Dot product </a:t>
            </a:r>
            <a:r>
              <a:rPr lang="en-US" dirty="0"/>
              <a:t>or </a:t>
            </a:r>
            <a:r>
              <a:rPr lang="en-US" b="1" dirty="0"/>
              <a:t>inner product</a:t>
            </a:r>
            <a:r>
              <a:rPr lang="en-US" dirty="0"/>
              <a:t> from linear algebra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1"/>
            <a:r>
              <a:rPr lang="en-US" dirty="0"/>
              <a:t>High when two vectors have large values in same dimensions. </a:t>
            </a:r>
          </a:p>
          <a:p>
            <a:pPr lvl="1"/>
            <a:r>
              <a:rPr lang="en-US" dirty="0"/>
              <a:t>Low (in fact 0) for </a:t>
            </a:r>
            <a:r>
              <a:rPr lang="en-US" b="1" dirty="0"/>
              <a:t>orthogonal vectors</a:t>
            </a:r>
            <a:r>
              <a:rPr lang="en-US" dirty="0"/>
              <a:t> with</a:t>
            </a:r>
            <a:r>
              <a:rPr lang="en-US" b="1" dirty="0"/>
              <a:t> </a:t>
            </a:r>
            <a:r>
              <a:rPr lang="en-US" dirty="0" err="1"/>
              <a:t>zeros</a:t>
            </a:r>
            <a:r>
              <a:rPr lang="en-US" dirty="0"/>
              <a:t> in complementary distribution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95459"/>
            <a:ext cx="708140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1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dirty="0"/>
              <a:t>Problem with dot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33550"/>
            <a:ext cx="8534400" cy="3238500"/>
          </a:xfrm>
        </p:spPr>
        <p:txBody>
          <a:bodyPr/>
          <a:lstStyle/>
          <a:p>
            <a:r>
              <a:rPr lang="en-US" dirty="0"/>
              <a:t>Dot product is longer if the vector is longer. Vector length: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Vectors are longer if they have higher values in each dimension</a:t>
            </a:r>
          </a:p>
          <a:p>
            <a:r>
              <a:rPr lang="en-US" dirty="0"/>
              <a:t>That means more frequent words will have higher dot products</a:t>
            </a:r>
          </a:p>
          <a:p>
            <a:r>
              <a:rPr lang="en-US" dirty="0"/>
              <a:t>That’s bad: we don’t want a similarity metric to be sensitive to word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13742"/>
            <a:ext cx="1600200" cy="1101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95" y="819150"/>
            <a:ext cx="708140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cosine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divide the dot product by the length of the two vectors!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turns out to be the cosine of the angle between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09750"/>
            <a:ext cx="838200" cy="972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212838"/>
            <a:ext cx="2463800" cy="13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5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498600" y="1839913"/>
          <a:ext cx="5395913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5427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1839913"/>
                        <a:ext cx="5395913" cy="1243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1821977" y="1230481"/>
            <a:ext cx="1683223" cy="400110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4114801" y="1228696"/>
            <a:ext cx="1668946" cy="400110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4419600" y="1600796"/>
            <a:ext cx="305596" cy="43755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3364290"/>
            <a:ext cx="8610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endParaRPr lang="en-US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800" dirty="0">
                <a:latin typeface="Calibri (Body)"/>
                <a:cs typeface="Calibri (Body)"/>
              </a:rPr>
              <a:t>Cos(</a:t>
            </a:r>
            <a:r>
              <a:rPr lang="en-US" sz="2800" i="1" dirty="0" err="1">
                <a:latin typeface="Calibri (Body)"/>
                <a:cs typeface="Calibri (Body)"/>
              </a:rPr>
              <a:t>v,w</a:t>
            </a:r>
            <a:r>
              <a:rPr lang="en-US" sz="2800" dirty="0">
                <a:latin typeface="Calibri (Body)"/>
                <a:cs typeface="Calibri (Body)"/>
              </a:rPr>
              <a:t>) is the cosine similarity of </a:t>
            </a:r>
            <a:r>
              <a:rPr lang="en-US" sz="2800" i="1" dirty="0">
                <a:latin typeface="Calibri (Body)"/>
                <a:cs typeface="Calibri (Body)"/>
              </a:rPr>
              <a:t>v</a:t>
            </a:r>
            <a:r>
              <a:rPr lang="en-US" sz="2800" dirty="0">
                <a:latin typeface="Calibri (Body)"/>
                <a:cs typeface="Calibri (Body)"/>
              </a:rPr>
              <a:t> and </a:t>
            </a:r>
            <a:r>
              <a:rPr lang="en-US" sz="2800" i="1" dirty="0">
                <a:latin typeface="Calibri (Body)"/>
                <a:cs typeface="Calibri (Body)"/>
              </a:rPr>
              <a:t>w</a:t>
            </a:r>
            <a:endParaRPr lang="en-US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257800" y="4548277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6175344" y="4545390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4545390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454658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1" y="-67479"/>
            <a:ext cx="968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8669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5334000" cy="3333750"/>
          </a:xfrm>
        </p:spPr>
        <p:txBody>
          <a:bodyPr/>
          <a:lstStyle/>
          <a:p>
            <a:r>
              <a:rPr lang="en-US" dirty="0"/>
              <a:t>-1: vectors point in opposite directions </a:t>
            </a:r>
          </a:p>
          <a:p>
            <a:r>
              <a:rPr lang="en-US" dirty="0"/>
              <a:t>+1:  vectors point in same directions</a:t>
            </a:r>
          </a:p>
          <a:p>
            <a:r>
              <a:rPr lang="en-US" dirty="0"/>
              <a:t>0: vectors are orthogonal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00699" y="104775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449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648200" y="20955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apricot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1809750"/>
            <a:ext cx="891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cosine(</a:t>
            </a:r>
            <a:r>
              <a:rPr lang="en-US" dirty="0" err="1">
                <a:latin typeface="+mn-lt"/>
              </a:rPr>
              <a:t>apricot,information</a:t>
            </a:r>
            <a:r>
              <a:rPr lang="en-US" dirty="0">
                <a:latin typeface="+mn-lt"/>
              </a:rPr>
              <a:t>) = 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cosine(</a:t>
            </a:r>
            <a:r>
              <a:rPr lang="en-US" dirty="0" err="1">
                <a:latin typeface="+mn-lt"/>
              </a:rPr>
              <a:t>digital,information</a:t>
            </a:r>
            <a:r>
              <a:rPr lang="en-US" dirty="0">
                <a:latin typeface="+mn-lt"/>
              </a:rPr>
              <a:t>) =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cosine(</a:t>
            </a:r>
            <a:r>
              <a:rPr lang="en-US" dirty="0" err="1">
                <a:latin typeface="+mn-lt"/>
              </a:rPr>
              <a:t>apricot,digital</a:t>
            </a:r>
            <a:r>
              <a:rPr lang="en-US" dirty="0">
                <a:latin typeface="+mn-lt"/>
              </a:rPr>
              <a:t>) =</a:t>
            </a:r>
          </a:p>
          <a:p>
            <a:endParaRPr lang="en-US" dirty="0">
              <a:latin typeface="+mn-lt"/>
            </a:endParaRPr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04800" y="971550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1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71550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15011" y="433812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5" imgW="622300" imgH="215900" progId="Equation.3">
                  <p:embed/>
                </p:oleObj>
              </mc:Choice>
              <mc:Fallback>
                <p:oleObj name="Equation" r:id="rId5" imgW="622300" imgH="215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5011" y="433812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410200" y="321210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0200" y="321210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486400" y="233942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9" imgW="673100" imgH="215900" progId="Equation.3">
                  <p:embed/>
                </p:oleObj>
              </mc:Choice>
              <mc:Fallback>
                <p:oleObj name="Equation" r:id="rId9" imgW="673100" imgH="215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6400" y="233942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72000" y="435724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0" y="435724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353211" y="321210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12" imgW="622300" imgH="215900" progId="Equation.3">
                  <p:embed/>
                </p:oleObj>
              </mc:Choice>
              <mc:Fallback>
                <p:oleObj name="Equation" r:id="rId12" imgW="6223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3211" y="321210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648200" y="28765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48200" y="28765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886200" y="39433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15" imgW="927100" imgH="393700" progId="Equation.3">
                  <p:embed/>
                </p:oleObj>
              </mc:Choice>
              <mc:Fallback>
                <p:oleObj name="Equation" r:id="rId15" imgW="927100" imgH="3937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86200" y="39433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629400" y="2952750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17" imgW="952500" imgH="419100" progId="Equation.3">
                  <p:embed/>
                </p:oleObj>
              </mc:Choice>
              <mc:Fallback>
                <p:oleObj name="Equation" r:id="rId17" imgW="952500" imgH="4191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29400" y="2952750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6096000" y="409575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19" imgW="241300" imgH="165100" progId="Equation.3">
                  <p:embed/>
                </p:oleObj>
              </mc:Choice>
              <mc:Fallback>
                <p:oleObj name="Equation" r:id="rId19" imgW="241300" imgH="1651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96000" y="409575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986194" y="1972161"/>
            <a:ext cx="1301080" cy="304231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+0+0</m:t>
                        </m:r>
                      </m:oMath>
                    </m:oMathPara>
                  </a14:m>
                  <a:endParaRPr lang="en-US" sz="1800" b="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72029" y="2370000"/>
                <a:ext cx="1214371" cy="309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latin typeface="Cambria Math" charset="0"/>
                            </a:rPr>
                            <m:t>2+0+0</m:t>
                          </m:r>
                          <m:r>
                            <m:rPr>
                              <m:nor/>
                            </m:rPr>
                            <a:rPr lang="en-US" sz="18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18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29" y="2370000"/>
                <a:ext cx="1214371" cy="309700"/>
              </a:xfrm>
              <a:prstGeom prst="rect">
                <a:avLst/>
              </a:prstGeom>
              <a:blipFill rotWithShape="0">
                <a:blip r:embed="rId2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31687" y="2074588"/>
                <a:ext cx="1686552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1800" b="0" i="0" smtClean="0">
                          <a:latin typeface="Cambria Math" charset="0"/>
                        </a:rPr>
                        <m:t>= .23</m:t>
                      </m:r>
                    </m:oMath>
                  </m:oMathPara>
                </a14:m>
                <a:endParaRPr lang="en-US" sz="18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87" y="2074588"/>
                <a:ext cx="1686552" cy="573362"/>
              </a:xfrm>
              <a:prstGeom prst="rect">
                <a:avLst/>
              </a:prstGeom>
              <a:blipFill rotWithShape="0">
                <a:blip r:embed="rId2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8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981" y="179746"/>
            <a:ext cx="7467600" cy="742950"/>
          </a:xfrm>
        </p:spPr>
        <p:txBody>
          <a:bodyPr/>
          <a:lstStyle/>
          <a:p>
            <a:r>
              <a:rPr lang="en-US" dirty="0"/>
              <a:t>Visualizing vectors and angles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28750"/>
            <a:ext cx="6045200" cy="3532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5486400" y="1123950"/>
          <a:ext cx="31242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apricot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23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38150"/>
            <a:ext cx="4004187" cy="1600200"/>
          </a:xfrm>
        </p:spPr>
        <p:txBody>
          <a:bodyPr/>
          <a:lstStyle/>
          <a:p>
            <a:r>
              <a:rPr lang="en-US" dirty="0"/>
              <a:t>Clustering vectors to visualize similarity in co-occurrence matrices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11" y="186121"/>
            <a:ext cx="3615889" cy="453213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000" y="475758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Rohde et al. (2006)</a:t>
            </a:r>
          </a:p>
        </p:txBody>
      </p:sp>
    </p:spTree>
    <p:extLst>
      <p:ext uri="{BB962C8B-B14F-4D97-AF65-F5344CB8AC3E}">
        <p14:creationId xmlns:p14="http://schemas.microsoft.com/office/powerpoint/2010/main" val="328055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possible similarity 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28750"/>
            <a:ext cx="6794500" cy="338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4686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467600" cy="742950"/>
          </a:xfrm>
        </p:spPr>
        <p:txBody>
          <a:bodyPr/>
          <a:lstStyle/>
          <a:p>
            <a:r>
              <a:rPr lang="en-US" dirty="0"/>
              <a:t>Word similarity for historical linguistics:</a:t>
            </a:r>
            <a:br>
              <a:rPr lang="en-US" dirty="0"/>
            </a:br>
            <a:r>
              <a:rPr lang="en-US" dirty="0"/>
              <a:t>semantic change over time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90" y="1678781"/>
            <a:ext cx="4624420" cy="27979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0" y="1135618"/>
            <a:ext cx="377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n-lt"/>
              </a:rPr>
              <a:t>Kulkarni</a:t>
            </a:r>
            <a:r>
              <a:rPr lang="en-US" sz="1800" dirty="0">
                <a:latin typeface="+mn-lt"/>
              </a:rPr>
              <a:t>, Al-</a:t>
            </a:r>
            <a:r>
              <a:rPr lang="en-US" sz="1800" dirty="0" err="1">
                <a:latin typeface="+mn-lt"/>
              </a:rPr>
              <a:t>Rfou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Perozzi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Skiena</a:t>
            </a:r>
            <a:r>
              <a:rPr lang="en-US" sz="1800" dirty="0">
                <a:latin typeface="+mn-lt"/>
              </a:rPr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1163419"/>
            <a:ext cx="2676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n-lt"/>
              </a:rPr>
              <a:t>Sagi</a:t>
            </a:r>
            <a:r>
              <a:rPr lang="en-US" sz="1800" dirty="0">
                <a:latin typeface="+mn-lt"/>
              </a:rPr>
              <a:t>, Kaufmann Clark 2013</a:t>
            </a:r>
          </a:p>
          <a:p>
            <a:endParaRPr lang="en-US" sz="1800" dirty="0">
              <a:latin typeface="+mn-lt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381000" y="1504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0938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80528556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syntax to define a word’s context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200150"/>
            <a:ext cx="8839200" cy="3333750"/>
          </a:xfrm>
        </p:spPr>
        <p:txBody>
          <a:bodyPr/>
          <a:lstStyle/>
          <a:p>
            <a:r>
              <a:rPr lang="en-US" dirty="0" err="1"/>
              <a:t>Zellig</a:t>
            </a:r>
            <a:r>
              <a:rPr lang="en-US" dirty="0"/>
              <a:t> Harris (1968)</a:t>
            </a:r>
          </a:p>
          <a:p>
            <a:pPr marL="457200" lvl="1" indent="0">
              <a:buNone/>
            </a:pPr>
            <a:r>
              <a:rPr lang="en-US" sz="2400" dirty="0"/>
              <a:t>“The meaning of entities, and the meaning of grammatical relations among them, is related to the restriction of combinations of these entities relative to other entities”</a:t>
            </a:r>
          </a:p>
          <a:p>
            <a:r>
              <a:rPr lang="en-US" b="1" dirty="0"/>
              <a:t>Two words are similar if they have similar syntactic contexts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Duty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00FF"/>
                </a:solidFill>
              </a:rPr>
              <a:t>responsibility </a:t>
            </a:r>
            <a:r>
              <a:rPr lang="en-US" dirty="0"/>
              <a:t>have similar syntactic distribution: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</a:t>
            </a:r>
            <a:endParaRPr lang="en-US" sz="2000" dirty="0">
              <a:solidFill>
                <a:srgbClr val="A6A6A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81000" y="3836670"/>
          <a:ext cx="8610600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87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000" dirty="0"/>
                        <a:t>Modified by adjectives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additional, administrative, assumed, collective, congressional, constitutional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Objects of verbs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assert, assign, assume, attend to, avoid, become, breach..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26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95400" y="-171450"/>
            <a:ext cx="7848600" cy="914400"/>
          </a:xfrm>
        </p:spPr>
        <p:txBody>
          <a:bodyPr/>
          <a:lstStyle/>
          <a:p>
            <a:r>
              <a:rPr lang="en-US" sz="2600" dirty="0"/>
              <a:t>Co-occurrence vectors based on syntactic dependencies</a:t>
            </a:r>
          </a:p>
        </p:txBody>
      </p:sp>
      <p:sp>
        <p:nvSpPr>
          <p:cNvPr id="107523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823854" cy="3333750"/>
          </a:xfrm>
        </p:spPr>
        <p:txBody>
          <a:bodyPr/>
          <a:lstStyle/>
          <a:p>
            <a:r>
              <a:rPr lang="en-US"/>
              <a:t>Each dimension: </a:t>
            </a:r>
            <a:r>
              <a:rPr lang="en-US" dirty="0"/>
              <a:t>a context word </a:t>
            </a:r>
            <a:r>
              <a:rPr lang="en-US"/>
              <a:t>in one of R grammatical relations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/>
              <a:t>Subject-of- “absorb”</a:t>
            </a:r>
          </a:p>
          <a:p>
            <a:pPr>
              <a:lnSpc>
                <a:spcPct val="80000"/>
              </a:lnSpc>
            </a:pPr>
            <a:r>
              <a:rPr lang="en-US" dirty="0"/>
              <a:t>Instead of a vector of </a:t>
            </a:r>
            <a:r>
              <a:rPr lang="en-US" i="1" dirty="0"/>
              <a:t>|V| </a:t>
            </a:r>
            <a:r>
              <a:rPr lang="en-US" dirty="0"/>
              <a:t>features, a vector of </a:t>
            </a:r>
            <a:r>
              <a:rPr lang="en-US" i="1" dirty="0"/>
              <a:t>R|V|</a:t>
            </a:r>
          </a:p>
          <a:p>
            <a:r>
              <a:rPr lang="en-US" dirty="0"/>
              <a:t>Example: counts for the word </a:t>
            </a:r>
            <a:r>
              <a:rPr lang="en-US" i="1" dirty="0"/>
              <a:t>cell</a:t>
            </a:r>
            <a:r>
              <a:rPr lang="en-US" dirty="0"/>
              <a:t> :</a:t>
            </a:r>
          </a:p>
        </p:txBody>
      </p:sp>
      <p:pic>
        <p:nvPicPr>
          <p:cNvPr id="107524" name="Picture 1028" descr="ce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861562"/>
            <a:ext cx="7321804" cy="228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971800" y="819150"/>
            <a:ext cx="615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+mn-lt"/>
              </a:rPr>
              <a:t>Dekang</a:t>
            </a:r>
            <a:r>
              <a:rPr lang="en-US" sz="1600" dirty="0">
                <a:latin typeface="+mn-lt"/>
              </a:rPr>
              <a:t> Lin, 1998 “Automatic Retrieval and Clustering of Similar Words”</a:t>
            </a:r>
          </a:p>
        </p:txBody>
      </p:sp>
    </p:spTree>
    <p:extLst>
      <p:ext uri="{BB962C8B-B14F-4D97-AF65-F5344CB8AC3E}">
        <p14:creationId xmlns:p14="http://schemas.microsoft.com/office/powerpoint/2010/main" val="159017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dependencies for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(</a:t>
            </a:r>
            <a:r>
              <a:rPr lang="en-US" dirty="0" err="1"/>
              <a:t>Padó</a:t>
            </a:r>
            <a:r>
              <a:rPr lang="en-US" dirty="0"/>
              <a:t> and </a:t>
            </a:r>
            <a:r>
              <a:rPr lang="en-US" dirty="0" err="1"/>
              <a:t>Lapata</a:t>
            </a:r>
            <a:r>
              <a:rPr lang="en-US" dirty="0"/>
              <a:t> 2007):</a:t>
            </a:r>
          </a:p>
          <a:p>
            <a:pPr lvl="1"/>
            <a:r>
              <a:rPr lang="en-US" dirty="0"/>
              <a:t>Instead of having a |V| x R|V| matrix</a:t>
            </a:r>
          </a:p>
          <a:p>
            <a:pPr lvl="1"/>
            <a:r>
              <a:rPr lang="en-US" dirty="0"/>
              <a:t>Have a |V| x |V| matrix</a:t>
            </a:r>
          </a:p>
          <a:p>
            <a:pPr lvl="1"/>
            <a:r>
              <a:rPr lang="en-US" dirty="0"/>
              <a:t>But the co-occurrence counts aren’t just counts of words in a window</a:t>
            </a:r>
          </a:p>
          <a:p>
            <a:pPr lvl="1"/>
            <a:r>
              <a:rPr lang="en-US" dirty="0"/>
              <a:t>But counts of words that occur in one of R dependencies (subject, object,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So M(“</a:t>
            </a:r>
            <a:r>
              <a:rPr lang="en-US" dirty="0" err="1"/>
              <a:t>cell”,”absorb</a:t>
            </a:r>
            <a:r>
              <a:rPr lang="en-US" dirty="0"/>
              <a:t>”) = count(</a:t>
            </a:r>
            <a:r>
              <a:rPr lang="en-US" dirty="0" err="1"/>
              <a:t>subj</a:t>
            </a:r>
            <a:r>
              <a:rPr lang="en-US" dirty="0"/>
              <a:t>(</a:t>
            </a:r>
            <a:r>
              <a:rPr lang="en-US" dirty="0" err="1"/>
              <a:t>cell,absorb</a:t>
            </a:r>
            <a:r>
              <a:rPr lang="en-US" dirty="0"/>
              <a:t>)) + count(</a:t>
            </a:r>
            <a:r>
              <a:rPr lang="en-US" dirty="0" err="1"/>
              <a:t>obj</a:t>
            </a:r>
            <a:r>
              <a:rPr lang="en-US" dirty="0"/>
              <a:t>(</a:t>
            </a:r>
            <a:r>
              <a:rPr lang="en-US" dirty="0" err="1"/>
              <a:t>cell,absorb</a:t>
            </a:r>
            <a:r>
              <a:rPr lang="en-US" dirty="0"/>
              <a:t>)) + count(</a:t>
            </a:r>
            <a:r>
              <a:rPr lang="en-US" dirty="0" err="1"/>
              <a:t>pobj</a:t>
            </a:r>
            <a:r>
              <a:rPr lang="en-US" dirty="0"/>
              <a:t>(</a:t>
            </a:r>
            <a:r>
              <a:rPr lang="en-US" dirty="0" err="1"/>
              <a:t>cell,absorb</a:t>
            </a:r>
            <a:r>
              <a:rPr lang="en-US" dirty="0"/>
              <a:t>)),  etc.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5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/>
              <a:t>PMI applied to dependency relations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3867150"/>
            <a:ext cx="70104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ourier"/>
                <a:cs typeface="Courier"/>
              </a:rPr>
              <a:t>“Drink it” </a:t>
            </a:r>
            <a:r>
              <a:rPr lang="en-US" sz="2200" dirty="0"/>
              <a:t>more common than </a:t>
            </a:r>
            <a:r>
              <a:rPr lang="en-US" sz="2200" dirty="0">
                <a:latin typeface="Courier"/>
                <a:cs typeface="Courier"/>
              </a:rPr>
              <a:t>“drink wine”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But “</a:t>
            </a:r>
            <a:r>
              <a:rPr lang="en-US" sz="2200" dirty="0">
                <a:latin typeface="Courier"/>
                <a:cs typeface="Courier"/>
              </a:rPr>
              <a:t>wine</a:t>
            </a:r>
            <a:r>
              <a:rPr lang="en-US" sz="2200" dirty="0"/>
              <a:t>” is a better “drinkable” thing than “</a:t>
            </a:r>
            <a:r>
              <a:rPr lang="en-US" sz="2200" dirty="0">
                <a:latin typeface="Courier"/>
                <a:cs typeface="Courier"/>
              </a:rPr>
              <a:t>it</a:t>
            </a:r>
            <a:r>
              <a:rPr lang="en-US" sz="2200" dirty="0"/>
              <a:t>”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438400" y="1489710"/>
          <a:ext cx="4114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of “drink”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liquid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05000" y="895351"/>
            <a:ext cx="708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Hindle</a:t>
            </a:r>
            <a:r>
              <a:rPr lang="en-US" sz="1400" dirty="0"/>
              <a:t>, Don. 1990. Noun Classification from Predicate-Argument Structure. ACL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38400" y="1504950"/>
          <a:ext cx="41148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/>
                        <a:t>Object of “drink”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liquid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87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to PPMI for measuring 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19500"/>
          </a:xfrm>
        </p:spPr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tf-idf</a:t>
            </a:r>
            <a:r>
              <a:rPr lang="en-US" dirty="0"/>
              <a:t>  (that’s a hyphen not a minus sign)</a:t>
            </a:r>
          </a:p>
          <a:p>
            <a:r>
              <a:rPr lang="en-US" dirty="0"/>
              <a:t>The combination of two factors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Term frequency </a:t>
            </a:r>
            <a:r>
              <a:rPr lang="en-US" dirty="0"/>
              <a:t>(</a:t>
            </a:r>
            <a:r>
              <a:rPr lang="en-US" dirty="0" err="1"/>
              <a:t>Luhn</a:t>
            </a:r>
            <a:r>
              <a:rPr lang="en-US" dirty="0"/>
              <a:t> 1957): frequency of the word (can be logged)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Inverse document frequency </a:t>
            </a:r>
            <a:r>
              <a:rPr lang="en-US" dirty="0"/>
              <a:t>(IDF) (</a:t>
            </a:r>
            <a:r>
              <a:rPr lang="en-US" dirty="0" err="1"/>
              <a:t>Sparck</a:t>
            </a:r>
            <a:r>
              <a:rPr lang="en-US" dirty="0"/>
              <a:t> Jones 1972)</a:t>
            </a:r>
          </a:p>
          <a:p>
            <a:pPr lvl="2"/>
            <a:r>
              <a:rPr lang="en-US" dirty="0"/>
              <a:t>N is the total number of documents</a:t>
            </a:r>
          </a:p>
          <a:p>
            <a:pPr lvl="2"/>
            <a:r>
              <a:rPr lang="en-US" dirty="0" err="1"/>
              <a:t>df</a:t>
            </a:r>
            <a:r>
              <a:rPr lang="en-US" sz="3200" baseline="-25000" dirty="0" err="1"/>
              <a:t>i</a:t>
            </a:r>
            <a:r>
              <a:rPr lang="en-US" dirty="0"/>
              <a:t> = “document frequency of word </a:t>
            </a:r>
            <a:r>
              <a:rPr lang="en-US" i="1" dirty="0" err="1"/>
              <a:t>i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    = # of documents with word </a:t>
            </a:r>
            <a:r>
              <a:rPr lang="en-US" i="1" dirty="0"/>
              <a:t>I</a:t>
            </a:r>
          </a:p>
          <a:p>
            <a:pPr lvl="1"/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28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i="1" dirty="0"/>
              <a:t> = word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/>
              <a:t> in document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j</a:t>
            </a:r>
          </a:p>
          <a:p>
            <a:pPr marL="457200" lvl="1" indent="0">
              <a:buNone/>
            </a:pPr>
            <a:r>
              <a:rPr lang="en-US" sz="3000" i="1" dirty="0">
                <a:latin typeface="Times New Roman" charset="0"/>
                <a:ea typeface="Times New Roman" charset="0"/>
                <a:cs typeface="Times New Roman" charset="0"/>
              </a:rPr>
              <a:t>		</a:t>
            </a:r>
            <a:r>
              <a:rPr lang="en-US" sz="3000" i="1" dirty="0" err="1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30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3000" i="1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3000" i="1" dirty="0" err="1">
                <a:latin typeface="Times New Roman" charset="0"/>
                <a:ea typeface="Times New Roman" charset="0"/>
                <a:cs typeface="Times New Roman" charset="0"/>
              </a:rPr>
              <a:t>tf</a:t>
            </a:r>
            <a:r>
              <a:rPr lang="en-US" sz="30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3000" i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i="1" dirty="0" err="1">
                <a:latin typeface="Times New Roman" charset="0"/>
                <a:ea typeface="Times New Roman" charset="0"/>
                <a:cs typeface="Times New Roman" charset="0"/>
              </a:rPr>
              <a:t>idf</a:t>
            </a:r>
            <a:r>
              <a:rPr lang="en-US" sz="32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sz="3000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49720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715000" y="2876550"/>
          <a:ext cx="19812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3" imgW="914400" imgH="571500" progId="Equation.3">
                  <p:embed/>
                </p:oleObj>
              </mc:Choice>
              <mc:Fallback>
                <p:oleObj name="Equation" r:id="rId3" imgW="914400" imgH="571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0" y="2876550"/>
                        <a:ext cx="1981200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227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tf-idf</a:t>
            </a:r>
            <a:r>
              <a:rPr lang="en-US" dirty="0"/>
              <a:t> not generally used for word-word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is by far the most common weighting when we are considering the relationship of words to documents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>
                <a:solidFill>
                  <a:srgbClr val="A4001D"/>
                </a:solidFill>
                <a:ea typeface="ＭＳ Ｐゴシック" charset="0"/>
                <a:cs typeface="Calibri"/>
              </a:rPr>
              <a:t>Evaluating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41139457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similarity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610600" cy="3790950"/>
          </a:xfrm>
        </p:spPr>
        <p:txBody>
          <a:bodyPr/>
          <a:lstStyle/>
          <a:p>
            <a:r>
              <a:rPr lang="en-US" dirty="0"/>
              <a:t>Extrinsic (task-based, end-to-end) Evaluation: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Question Answering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Spell Checking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Essay grading</a:t>
            </a:r>
          </a:p>
          <a:p>
            <a:r>
              <a:rPr lang="en-US" dirty="0"/>
              <a:t>Intrinsic Evaluation:</a:t>
            </a:r>
          </a:p>
          <a:p>
            <a:pPr lvl="1"/>
            <a:r>
              <a:rPr lang="en-US" dirty="0"/>
              <a:t>Correlation between algorithm and human word similarity ratings</a:t>
            </a:r>
          </a:p>
          <a:p>
            <a:pPr lvl="2"/>
            <a:r>
              <a:rPr lang="en-US" dirty="0"/>
              <a:t>Wordsim353: 353 noun pairs rated 0-10.   </a:t>
            </a:r>
            <a:r>
              <a:rPr lang="en-US" i="1" dirty="0" err="1"/>
              <a:t>sim</a:t>
            </a:r>
            <a:r>
              <a:rPr lang="en-US" i="1" dirty="0"/>
              <a:t>(</a:t>
            </a:r>
            <a:r>
              <a:rPr lang="en-US" i="1" dirty="0" err="1"/>
              <a:t>plane,car</a:t>
            </a:r>
            <a:r>
              <a:rPr lang="en-US" i="1" dirty="0"/>
              <a:t>)=5.77</a:t>
            </a:r>
          </a:p>
          <a:p>
            <a:pPr lvl="1"/>
            <a:r>
              <a:rPr lang="en-US" dirty="0"/>
              <a:t>Taking TOEFL multiple-choice vocabulary tests</a:t>
            </a:r>
          </a:p>
          <a:p>
            <a:pPr lvl="2"/>
            <a:r>
              <a:rPr lang="en-US" u="sng" dirty="0">
                <a:solidFill>
                  <a:srgbClr val="0000FF"/>
                </a:solidFill>
                <a:latin typeface="Courier"/>
                <a:cs typeface="Courier"/>
              </a:rPr>
              <a:t>Levied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is closest in meaning to:</a:t>
            </a:r>
          </a:p>
          <a:p>
            <a:pPr marL="800100" lvl="2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/>
                <a:cs typeface="Courier"/>
              </a:rPr>
              <a:t> imposed, believed, requested, correlated</a:t>
            </a:r>
            <a:endParaRPr lang="en-US" sz="1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05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95700"/>
          </a:xfrm>
        </p:spPr>
        <p:txBody>
          <a:bodyPr/>
          <a:lstStyle/>
          <a:p>
            <a:r>
              <a:rPr lang="en-US" sz="2800" dirty="0"/>
              <a:t>Distributional (vector) models of meaning</a:t>
            </a:r>
          </a:p>
          <a:p>
            <a:pPr lvl="1"/>
            <a:r>
              <a:rPr lang="en-US" sz="2400" b="1" dirty="0"/>
              <a:t>Sparse</a:t>
            </a:r>
            <a:r>
              <a:rPr lang="en-US" sz="2400" dirty="0"/>
              <a:t> (PPMI-weighted  word-word co-occurrence matrices)</a:t>
            </a:r>
          </a:p>
          <a:p>
            <a:pPr lvl="1"/>
            <a:r>
              <a:rPr lang="en-US" sz="2400" b="1" dirty="0"/>
              <a:t>Dense</a:t>
            </a:r>
            <a:r>
              <a:rPr lang="en-US" sz="2400" dirty="0"/>
              <a:t>:</a:t>
            </a:r>
          </a:p>
          <a:p>
            <a:pPr lvl="2"/>
            <a:r>
              <a:rPr lang="en-US" sz="2400" dirty="0"/>
              <a:t>Word-word  SVD 50-2000 dimensions</a:t>
            </a:r>
          </a:p>
          <a:p>
            <a:pPr lvl="2"/>
            <a:r>
              <a:rPr lang="en-US" sz="2400" dirty="0"/>
              <a:t>Skip-grams and CBOW </a:t>
            </a:r>
          </a:p>
          <a:p>
            <a:pPr lvl="2"/>
            <a:r>
              <a:rPr lang="en-US" sz="2400" dirty="0"/>
              <a:t>Brown clusters 5-20 binary dimensions.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1000" y="581025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8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66700"/>
            <a:ext cx="7467600" cy="1238250"/>
          </a:xfrm>
        </p:spPr>
        <p:txBody>
          <a:bodyPr/>
          <a:lstStyle/>
          <a:p>
            <a:r>
              <a:rPr lang="en-US" dirty="0"/>
              <a:t>Distributional models of meaning</a:t>
            </a:r>
            <a:br>
              <a:rPr lang="en-US" dirty="0"/>
            </a:br>
            <a:r>
              <a:rPr lang="en-US" dirty="0"/>
              <a:t>= vector-space models of </a:t>
            </a:r>
            <a:r>
              <a:rPr lang="en-US"/>
              <a:t>meaning </a:t>
            </a:r>
            <a:br>
              <a:rPr lang="en-US"/>
            </a:br>
            <a:r>
              <a:rPr lang="en-US"/>
              <a:t>= vector </a:t>
            </a:r>
            <a:r>
              <a:rPr lang="en-US" dirty="0"/>
              <a:t>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000" cy="3486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Intuitions</a:t>
            </a:r>
            <a:r>
              <a:rPr lang="en-US" dirty="0"/>
              <a:t>:  </a:t>
            </a:r>
            <a:r>
              <a:rPr lang="en-US" dirty="0" err="1"/>
              <a:t>Zellig</a:t>
            </a:r>
            <a:r>
              <a:rPr lang="en-US" dirty="0"/>
              <a:t> Harris (1954):</a:t>
            </a:r>
          </a:p>
          <a:p>
            <a:pPr lvl="1"/>
            <a:r>
              <a:rPr lang="en-US" sz="2400" dirty="0"/>
              <a:t>“oculist and eye-doctor … occur in almost the same environments”</a:t>
            </a:r>
          </a:p>
          <a:p>
            <a:pPr lvl="1"/>
            <a:r>
              <a:rPr lang="en-US" sz="24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Firth (1957): </a:t>
            </a:r>
          </a:p>
          <a:p>
            <a:pPr lvl="1"/>
            <a:r>
              <a:rPr lang="en-US" sz="2400" dirty="0"/>
              <a:t>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990600" y="1809750"/>
            <a:ext cx="5867400" cy="129540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/>
              <a:t>Intuition of distributional word 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228600" y="1352550"/>
            <a:ext cx="7239000" cy="35052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is on the table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makes you drunk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out of corn.</a:t>
            </a:r>
          </a:p>
          <a:p>
            <a:r>
              <a:rPr lang="en-US" sz="2000" dirty="0">
                <a:latin typeface="Calibri (Body)"/>
                <a:cs typeface="Calibri (Body)"/>
              </a:rPr>
              <a:t>From context words humans can guess </a:t>
            </a:r>
            <a:r>
              <a:rPr lang="en-US" sz="2000" b="1" i="1" dirty="0" err="1">
                <a:latin typeface="Calibri (Body)"/>
                <a:cs typeface="Calibri (Body)"/>
              </a:rPr>
              <a:t>tesgüino</a:t>
            </a:r>
            <a:r>
              <a:rPr lang="en-US" sz="2000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an alcoholic beverage like </a:t>
            </a:r>
            <a:r>
              <a:rPr lang="en-US" b="1" dirty="0"/>
              <a:t>beer</a:t>
            </a:r>
          </a:p>
          <a:p>
            <a:r>
              <a:rPr lang="en-US" dirty="0"/>
              <a:t>Intuition for algorithm: </a:t>
            </a:r>
          </a:p>
          <a:p>
            <a:pPr lvl="1"/>
            <a:r>
              <a:rPr lang="en-US" dirty="0"/>
              <a:t>Two words are similar if they have similar word contexts.</a:t>
            </a:r>
          </a:p>
        </p:txBody>
      </p:sp>
    </p:spTree>
    <p:extLst>
      <p:ext uri="{BB962C8B-B14F-4D97-AF65-F5344CB8AC3E}">
        <p14:creationId xmlns:p14="http://schemas.microsoft.com/office/powerpoint/2010/main" val="34650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kinds of vector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Sparse vector representations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2800" dirty="0"/>
              <a:t>Dense vector representations: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/>
              <a:t>Singular value decomposition (and Latent Semantic Analysis)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/>
              <a:t>Neural-network-inspired models (skip-grams, CBOW)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/>
              <a:t>Brown 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8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333750"/>
          </a:xfrm>
        </p:spPr>
        <p:txBody>
          <a:bodyPr/>
          <a:lstStyle/>
          <a:p>
            <a:r>
              <a:rPr lang="en-US" dirty="0"/>
              <a:t>Model the meaning of a word by “embedding” in a vector space.</a:t>
            </a:r>
          </a:p>
          <a:p>
            <a:r>
              <a:rPr lang="en-US" dirty="0"/>
              <a:t>The meaning of a word is a vector of numbers</a:t>
            </a:r>
          </a:p>
          <a:p>
            <a:pPr lvl="1"/>
            <a:r>
              <a:rPr lang="en-US" dirty="0"/>
              <a:t>Vector models are also called “</a:t>
            </a:r>
            <a:r>
              <a:rPr lang="en-US" b="1" dirty="0" err="1"/>
              <a:t>embeddings</a:t>
            </a:r>
            <a:r>
              <a:rPr lang="en-US" dirty="0"/>
              <a:t>”.</a:t>
            </a:r>
          </a:p>
          <a:p>
            <a:r>
              <a:rPr lang="en-US" dirty="0"/>
              <a:t>Contrast: word meaning is represented in many computational linguistic applications by a vocabulary index (“word number 545”)</a:t>
            </a:r>
          </a:p>
          <a:p>
            <a:r>
              <a:rPr lang="en-US" dirty="0"/>
              <a:t>Old philosophy joke: </a:t>
            </a:r>
          </a:p>
          <a:p>
            <a:pPr marL="457200" lvl="1" indent="0">
              <a:buNone/>
            </a:pPr>
            <a:r>
              <a:rPr lang="en-US" dirty="0"/>
              <a:t>Q: What’s the meaning of life?</a:t>
            </a:r>
          </a:p>
          <a:p>
            <a:pPr marL="457200" lvl="1" indent="0">
              <a:buNone/>
            </a:pPr>
            <a:r>
              <a:rPr lang="en-US" dirty="0"/>
              <a:t>A: LIFE’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872678"/>
              </p:ext>
            </p:extLst>
          </p:nvPr>
        </p:nvGraphicFramePr>
        <p:xfrm>
          <a:off x="76200" y="2503487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2503487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Each cell: count of term </a:t>
            </a:r>
            <a:r>
              <a:rPr lang="en-US" sz="2800" i="1" dirty="0"/>
              <a:t>t</a:t>
            </a:r>
            <a:r>
              <a:rPr lang="en-US" sz="2800" dirty="0"/>
              <a:t> in a document </a:t>
            </a:r>
            <a:r>
              <a:rPr lang="en-US" sz="2800" i="1" dirty="0"/>
              <a:t>d</a:t>
            </a:r>
            <a:r>
              <a:rPr lang="en-US" sz="2800" dirty="0"/>
              <a:t>:  </a:t>
            </a:r>
            <a:r>
              <a:rPr lang="en-US" sz="2800" dirty="0" err="1"/>
              <a:t>tf</a:t>
            </a:r>
            <a:r>
              <a:rPr lang="en-US" sz="2800" i="1" baseline="-25000" dirty="0" err="1"/>
              <a:t>t,d</a:t>
            </a:r>
            <a:r>
              <a:rPr lang="en-US" sz="2800" dirty="0"/>
              <a:t>: </a:t>
            </a:r>
          </a:p>
          <a:p>
            <a:pPr lvl="1"/>
            <a:r>
              <a:rPr lang="en-US" sz="2400" dirty="0"/>
              <a:t>Each document is a count vector in </a:t>
            </a:r>
            <a:r>
              <a:rPr lang="en-US" sz="24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400" baseline="30000" dirty="0" err="1"/>
              <a:t>v</a:t>
            </a:r>
            <a:r>
              <a:rPr lang="en-US" sz="2400" dirty="0"/>
              <a:t>: a column below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57400" y="2800350"/>
            <a:ext cx="440826" cy="152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505200" y="1925625"/>
            <a:ext cx="1600200" cy="37785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22068</TotalTime>
  <Words>1898</Words>
  <Application>Microsoft Office PowerPoint</Application>
  <PresentationFormat>On-screen Show (16:9)</PresentationFormat>
  <Paragraphs>367</Paragraphs>
  <Slides>49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Arial</vt:lpstr>
      <vt:lpstr>Calibri</vt:lpstr>
      <vt:lpstr>Calibri (Body)</vt:lpstr>
      <vt:lpstr>Calibri (Headings)</vt:lpstr>
      <vt:lpstr>Cambria Math</vt:lpstr>
      <vt:lpstr>Courier</vt:lpstr>
      <vt:lpstr>Lucida Sans</vt:lpstr>
      <vt:lpstr>Lucida Sans Unicode</vt:lpstr>
      <vt:lpstr>Tahoma</vt:lpstr>
      <vt:lpstr>Times</vt:lpstr>
      <vt:lpstr>Times New Roman</vt:lpstr>
      <vt:lpstr>Wingdings</vt:lpstr>
      <vt:lpstr>NLP-jurafsky</vt:lpstr>
      <vt:lpstr>Worksheet</vt:lpstr>
      <vt:lpstr>Equation</vt:lpstr>
      <vt:lpstr>Vector Semantics</vt:lpstr>
      <vt:lpstr>Why vector models of meaning? computing the similarity between words</vt:lpstr>
      <vt:lpstr>Word similarity for plagiarism detection</vt:lpstr>
      <vt:lpstr>Word similarity for historical linguistics: semantic change over time</vt:lpstr>
      <vt:lpstr>Distributional models of meaning = vector-space models of meaning  = vector semantics</vt:lpstr>
      <vt:lpstr>Intuition of distributional word similarity</vt:lpstr>
      <vt:lpstr>Four kinds of vector models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Term-context matrix for word similarity</vt:lpstr>
      <vt:lpstr>The word-word or word-context matrix</vt:lpstr>
      <vt:lpstr>Word-Word matrix Sample contexts ± 7 words</vt:lpstr>
      <vt:lpstr>Word-word matrix</vt:lpstr>
      <vt:lpstr>2 kinds of co-occurrence between 2 words</vt:lpstr>
      <vt:lpstr>Vector Semantics</vt:lpstr>
      <vt:lpstr>Problem with raw counts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Weighting PMI</vt:lpstr>
      <vt:lpstr>Weighting PMI: Giving rare context words slightly higher probability</vt:lpstr>
      <vt:lpstr>Use Laplace (add-1) smoothing</vt:lpstr>
      <vt:lpstr>PowerPoint Presentation</vt:lpstr>
      <vt:lpstr>PPMI versus add-2 smoothed PPMI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Vector Semantics</vt:lpstr>
      <vt:lpstr>Using syntax to define a word’s context</vt:lpstr>
      <vt:lpstr>Co-occurrence vectors based on syntactic dependencies</vt:lpstr>
      <vt:lpstr>Syntactic dependencies for dimensions</vt:lpstr>
      <vt:lpstr>PMI applied to dependency relations</vt:lpstr>
      <vt:lpstr>Alternative to PPMI for measuring association</vt:lpstr>
      <vt:lpstr>tf-idf not generally used for word-word similarity</vt:lpstr>
      <vt:lpstr>Vector Semantics</vt:lpstr>
      <vt:lpstr>Evaluating similarity</vt:lpstr>
      <vt:lpstr>Summary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Asim Karim</cp:lastModifiedBy>
  <cp:revision>481</cp:revision>
  <cp:lastPrinted>2012-05-22T05:13:27Z</cp:lastPrinted>
  <dcterms:created xsi:type="dcterms:W3CDTF">2010-04-19T15:31:24Z</dcterms:created>
  <dcterms:modified xsi:type="dcterms:W3CDTF">2019-03-10T11:20:12Z</dcterms:modified>
</cp:coreProperties>
</file>